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9" r:id="rId2"/>
    <p:sldId id="261" r:id="rId3"/>
    <p:sldId id="262" r:id="rId4"/>
    <p:sldId id="263" r:id="rId5"/>
    <p:sldId id="264" r:id="rId6"/>
    <p:sldId id="266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992832F5-EA01-48E5-B403-87E193F50680}">
          <p14:sldIdLst>
            <p14:sldId id="259"/>
          </p14:sldIdLst>
        </p14:section>
        <p14:section name="Información general del proyecto" id="{087866C3-7028-482C-8D34-6BF5363FBD75}">
          <p14:sldIdLst>
            <p14:sldId id="261"/>
          </p14:sldIdLst>
        </p14:section>
        <p14:section name="Actualización de estado" id="{521DEF98-8796-4632-831A-16252E9A6054}">
          <p14:sldIdLst>
            <p14:sldId id="262"/>
            <p14:sldId id="263"/>
          </p14:sldIdLst>
        </p14:section>
        <p14:section name="Escala de tiempo" id="{CF24EBA6-C924-424D-AC31-A4B9992A87E0}">
          <p14:sldIdLst>
            <p14:sldId id="264"/>
            <p14:sldId id="266"/>
          </p14:sldIdLst>
        </p14:section>
        <p14:section name="Siguientes pasos y elementos de acción" id="{C24C98EC-938D-4034-8DB8-5E8DBF16E3CB}">
          <p14:sldIdLst/>
        </p14:section>
        <p14:section name="Apéndice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24506C0-3FFE-45A5-803D-9F4FC5464A70}" type="datetimeFigureOut">
              <a:rPr/>
              <a:pPr/>
              <a:t>12/17/2009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F8646707-6BBD-41A9-B4DF-0C76A73A2D2A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166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proporcionar actualizaciones de los hitos</a:t>
            </a:r>
            <a:r>
              <a:rPr lang="es-ES" baseline="0" dirty="0" smtClean="0"/>
              <a:t> del proyecto.</a:t>
            </a:r>
            <a:endParaRPr lang="es-ES" dirty="0" smtClean="0"/>
          </a:p>
          <a:p>
            <a:endParaRPr lang="es-ES" baseline="0" dirty="0" smtClean="0"/>
          </a:p>
          <a:p>
            <a:pPr lvl="0"/>
            <a:r>
              <a:rPr lang="es-ES" sz="1000" b="1" dirty="0" smtClean="0"/>
              <a:t>Secciones</a:t>
            </a:r>
            <a:endParaRPr lang="es-ES" sz="1000" b="0" dirty="0" smtClean="0"/>
          </a:p>
          <a:p>
            <a:pPr lvl="0"/>
            <a:r>
              <a:rPr lang="es-ES" sz="1000" b="0" dirty="0" smtClean="0"/>
              <a:t>Para agregar secciones, haga clic con el botón secundario del mouse en una diapositiva.</a:t>
            </a:r>
            <a:r>
              <a:rPr lang="es-ES" sz="1000" b="0" baseline="0" dirty="0" smtClean="0"/>
              <a:t> Las secciones pueden ayudarle a organizar las diapositivas o a facilitar la colaboración entre varios autores.</a:t>
            </a:r>
            <a:endParaRPr lang="es-ES" sz="1000" b="0" dirty="0" smtClean="0"/>
          </a:p>
          <a:p>
            <a:pPr lvl="0"/>
            <a:endParaRPr lang="es-ES" sz="1000" b="1" dirty="0" smtClean="0"/>
          </a:p>
          <a:p>
            <a:pPr lvl="0"/>
            <a:r>
              <a:rPr lang="es-ES" sz="1000" b="1" dirty="0" smtClean="0"/>
              <a:t>Notas</a:t>
            </a:r>
          </a:p>
          <a:p>
            <a:pPr lvl="0"/>
            <a:r>
              <a:rPr lang="es-ES" sz="1000" dirty="0" smtClean="0"/>
              <a:t>Use la sección Notas para las notas de entrega o para proporcionar detalles adicionales al público.</a:t>
            </a:r>
            <a:r>
              <a:rPr lang="es-ES" sz="10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0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000" dirty="0" smtClean="0"/>
          </a:p>
          <a:p>
            <a:pPr lvl="0">
              <a:buFontTx/>
              <a:buNone/>
            </a:pPr>
            <a:r>
              <a:rPr lang="es-ES" sz="10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000" dirty="0" smtClean="0"/>
              <a:t>Preste especial atención a los gráficos, diagramas y cuadros de texto.</a:t>
            </a:r>
            <a:r>
              <a:rPr lang="es-ES" sz="1000" baseline="0" dirty="0" smtClean="0"/>
              <a:t> </a:t>
            </a:r>
            <a:endParaRPr lang="es-ES" sz="1000" dirty="0" smtClean="0"/>
          </a:p>
          <a:p>
            <a:pPr lvl="0"/>
            <a:r>
              <a:rPr lang="es-ES" sz="1000" dirty="0" smtClean="0"/>
              <a:t>Tenga en cuenta que los asistentes imprimirán en blanco y negro o </a:t>
            </a:r>
            <a:r>
              <a:rPr lang="es-ES" sz="1000" dirty="0" err="1" smtClean="0"/>
              <a:t>escala de grises</a:t>
            </a:r>
            <a:r>
              <a:rPr lang="es-ES" sz="1000" dirty="0" smtClean="0"/>
              <a:t>. Ejecute una prueba de impresión para asegurarse de que los colores son los correctos cuando se imprime en blanco y negro puros y </a:t>
            </a:r>
            <a:r>
              <a:rPr lang="es-ES" sz="1000" dirty="0" err="1" smtClean="0"/>
              <a:t>escala de grises</a:t>
            </a:r>
            <a:r>
              <a:rPr lang="es-ES" sz="1000" dirty="0" smtClean="0"/>
              <a:t>.</a:t>
            </a:r>
          </a:p>
          <a:p>
            <a:pPr lvl="0">
              <a:buFontTx/>
              <a:buNone/>
            </a:pPr>
            <a:endParaRPr lang="es-ES" sz="1000" dirty="0" smtClean="0"/>
          </a:p>
          <a:p>
            <a:pPr lvl="0">
              <a:buFontTx/>
              <a:buNone/>
            </a:pPr>
            <a:r>
              <a:rPr lang="es-ES" sz="1000" b="1" dirty="0" smtClean="0"/>
              <a:t>Gráficos y tablas</a:t>
            </a:r>
          </a:p>
          <a:p>
            <a:pPr lvl="0"/>
            <a:r>
              <a:rPr lang="es-ES" sz="1000" dirty="0" smtClean="0"/>
              <a:t>En breve: si es posible, use colores y estilos uniformes y que no distraigan.</a:t>
            </a:r>
          </a:p>
          <a:p>
            <a:pPr lvl="0"/>
            <a:r>
              <a:rPr lang="es-ES" sz="10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aseline="0" dirty="0" smtClean="0"/>
              <a:t>Si hay más de un problema, duplique esta diapositiva tantas veces como sea necesario.</a:t>
            </a:r>
          </a:p>
          <a:p>
            <a:r>
              <a:rPr lang="es-ES" dirty="0" smtClean="0"/>
              <a:t>Ésta y las diapositivas relacionadas</a:t>
            </a:r>
            <a:r>
              <a:rPr lang="es-ES" baseline="0" dirty="0" smtClean="0"/>
              <a:t> se pueden colocar en el apéndice u ocultarlas si fuera necesario.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siguientes diapositivas</a:t>
            </a:r>
            <a:r>
              <a:rPr lang="es-ES" baseline="0" dirty="0" smtClean="0"/>
              <a:t> muestran distintos ejemplos de escalas de tiempo con elementos gráficos SmartArt.</a:t>
            </a:r>
            <a:endParaRPr lang="es-ES" dirty="0" smtClean="0"/>
          </a:p>
          <a:p>
            <a:r>
              <a:rPr lang="es-ES" dirty="0" smtClean="0"/>
              <a:t>Incluya una escala de tiempo del proyecto, donde se indiquen claramente los hitos y</a:t>
            </a:r>
            <a:r>
              <a:rPr lang="es-ES" baseline="0" dirty="0" smtClean="0"/>
              <a:t> fechas importantes, </a:t>
            </a:r>
            <a:r>
              <a:rPr lang="es-ES" dirty="0" smtClean="0"/>
              <a:t>y resalte dónde se encuentra el proyecto en este momento.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es-ES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/>
              <a:t>Haga clic para editar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es-ES" sz="3600" b="0" cap="none">
                <a:latin typeface="Georgia" pitchFamily="18" charset="0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es-ES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es-ES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>
                <a:latin typeface="Georgia" pitchFamily="18" charset="0"/>
              </a:defRPr>
            </a:lvl2pPr>
            <a:lvl3pPr eaLnBrk="1" latinLnBrk="0" hangingPunct="1">
              <a:defRPr kumimoji="0" lang="es-ES" sz="2000">
                <a:latin typeface="Georgia" pitchFamily="18" charset="0"/>
              </a:defRPr>
            </a:lvl3pPr>
            <a:lvl4pPr eaLnBrk="1" latinLnBrk="0" hangingPunct="1">
              <a:defRPr kumimoji="0" lang="es-ES" sz="2000">
                <a:latin typeface="Georgia" pitchFamily="18" charset="0"/>
              </a:defRPr>
            </a:lvl4pPr>
            <a:lvl5pPr eaLnBrk="1" latinLnBrk="0" hangingPunct="1">
              <a:defRPr kumimoji="0" lang="es-ES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es-ES" sz="2800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‹Nº›</a:t>
            </a:fld>
            <a:endParaRPr kumimoji="0"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dirty="0" smtClean="0"/>
              <a:t>Software Educativo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s-ES" smtClean="0"/>
              <a:t>PROFE OSWALDO CONSUEGRA</a:t>
            </a: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7889" y="4869160"/>
            <a:ext cx="8488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Herramientas de Autor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Evaluación de software</a:t>
            </a:r>
            <a:endParaRPr lang="es-C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4932040" y="692696"/>
            <a:ext cx="3995936" cy="381642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/>
          </a:bodyPr>
          <a:lstStyle/>
          <a:p>
            <a:r>
              <a:rPr lang="es-ES" dirty="0" smtClean="0"/>
              <a:t>Objetos para el aprendizaje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57327"/>
            <a:ext cx="4648200" cy="4297363"/>
          </a:xfrm>
        </p:spPr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Estrategia pedagógica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Contexto</a:t>
            </a:r>
          </a:p>
          <a:p>
            <a:endParaRPr lang="es-ES" dirty="0"/>
          </a:p>
          <a:p>
            <a:r>
              <a:rPr lang="es-ES" dirty="0" smtClean="0"/>
              <a:t>Guión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http://www.verdeando.es/villabebe/images/lapi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771" y="4495800"/>
            <a:ext cx="29432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275856" y="1844824"/>
            <a:ext cx="547260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3347864" y="1844824"/>
            <a:ext cx="576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</a:rPr>
              <a:t>El aprendizaje se incrementa cuando los estudiantes desarrollan destrezas cooperativas para aprender y solucionar problemas en un contexto de interacción entre iguales (Ellis, </a:t>
            </a:r>
            <a:r>
              <a:rPr lang="es-CO" sz="1400" b="1" dirty="0" err="1">
                <a:solidFill>
                  <a:schemeClr val="bg1"/>
                </a:solidFill>
              </a:rPr>
              <a:t>Klahr</a:t>
            </a:r>
            <a:r>
              <a:rPr lang="es-CO" sz="1400" b="1" dirty="0">
                <a:solidFill>
                  <a:schemeClr val="bg1"/>
                </a:solidFill>
              </a:rPr>
              <a:t> y </a:t>
            </a:r>
            <a:r>
              <a:rPr lang="es-CO" sz="1400" b="1" dirty="0" err="1">
                <a:solidFill>
                  <a:schemeClr val="bg1"/>
                </a:solidFill>
              </a:rPr>
              <a:t>Siegler</a:t>
            </a:r>
            <a:r>
              <a:rPr lang="es-CO" sz="1400" b="1" dirty="0">
                <a:solidFill>
                  <a:schemeClr val="bg1"/>
                </a:solidFill>
              </a:rPr>
              <a:t>, 1993; </a:t>
            </a:r>
            <a:r>
              <a:rPr lang="es-CO" sz="1400" b="1" dirty="0" err="1">
                <a:solidFill>
                  <a:schemeClr val="bg1"/>
                </a:solidFill>
              </a:rPr>
              <a:t>Azmitia</a:t>
            </a:r>
            <a:r>
              <a:rPr lang="es-CO" sz="1400" b="1" dirty="0">
                <a:solidFill>
                  <a:schemeClr val="bg1"/>
                </a:solidFill>
              </a:rPr>
              <a:t>, 1988</a:t>
            </a:r>
            <a:r>
              <a:rPr lang="es-CO" sz="1400" b="1" dirty="0" smtClean="0">
                <a:solidFill>
                  <a:schemeClr val="bg1"/>
                </a:solidFill>
              </a:rPr>
              <a:t>).</a:t>
            </a:r>
            <a:endParaRPr lang="es-CO" sz="14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jeto 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98" r="-8" b="-192"/>
          <a:stretch>
            <a:fillRect/>
          </a:stretch>
        </p:blipFill>
        <p:spPr bwMode="auto">
          <a:xfrm>
            <a:off x="251520" y="476672"/>
            <a:ext cx="849694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ages.findicons.com/files/icons/766/base_software/128/paperclip3_bla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546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s.findicons.com/files/icons/766/base_software/128/paperclip3_bla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77072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findicons.com/files/icons/766/base_software/128/paperclip3_bla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9971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ages.findicons.com/files/icons/766/base_software/128/paperclip3_bla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ages.findicons.com/files/icons/766/base_software/128/paperclip3_bla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48847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ages.findicons.com/files/icons/766/base_software/128/paperclip3_bla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590" y="4077071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ages.findicons.com/files/icons/766/base_software/128/paperclip3_bla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824" y="980728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 de Autor EDILIM</a:t>
            </a:r>
            <a:endParaRPr lang="es-ES" dirty="0"/>
          </a:p>
        </p:txBody>
      </p:sp>
      <p:pic>
        <p:nvPicPr>
          <p:cNvPr id="3074" name="Picture 2" descr="http://culturamexicana.bligoo.com.mx/media/users/13/698564/images/public/91559/dd.jpg?v=13092002472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9763"/>
            <a:ext cx="11239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443711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err="1"/>
              <a:t>EdiLIM</a:t>
            </a:r>
            <a:r>
              <a:rPr lang="es-CO" b="1" dirty="0"/>
              <a:t> </a:t>
            </a:r>
            <a:r>
              <a:rPr lang="es-CO" dirty="0"/>
              <a:t>es un software para crear materiales educativos, especialmente ejercicios aplicables a la docencia y accesibles en forma web</a:t>
            </a:r>
            <a:r>
              <a:rPr lang="es-CO" dirty="0" smtClean="0"/>
              <a:t>.</a:t>
            </a:r>
            <a:endParaRPr lang="es-CO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4098" name="Picture 2" descr="http://bibliotecabiologia.usal.es/tutoriales/EDILIM/nuevo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845222"/>
            <a:ext cx="8448333" cy="539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ibliotecabiologia.usal.es/tutoriales/EDILIM/expor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20" y="1340768"/>
            <a:ext cx="7858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heme/theme1.xml><?xml version="1.0" encoding="utf-8"?>
<a:theme xmlns:a="http://schemas.openxmlformats.org/drawingml/2006/main" name="Informe de estado del proyec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414</Words>
  <Application>Microsoft Office PowerPoint</Application>
  <PresentationFormat>Presentación en pantalla (4:3)</PresentationFormat>
  <Paragraphs>48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Informe de estado del proyecto</vt:lpstr>
      <vt:lpstr>Software Educativo</vt:lpstr>
      <vt:lpstr>Objetos para el aprendizaje</vt:lpstr>
      <vt:lpstr>Diapositiva 3</vt:lpstr>
      <vt:lpstr>Herramienta de Autor EDILIM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2011-09-16T14:44:56Z</dcterms:created>
  <dcterms:modified xsi:type="dcterms:W3CDTF">2011-11-12T19:43:13Z</dcterms:modified>
</cp:coreProperties>
</file>